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ato" panose="020B0604020202020204" charset="0"/>
      <p:regular r:id="rId15"/>
      <p:bold r:id="rId16"/>
      <p:italic r:id="rId17"/>
      <p:boldItalic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Raleway" panose="020B060402020202020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e1a2ee191b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e1a2ee191b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e1a2ee191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e1a2ee191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1a2ee191b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1a2ee191b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103fb67d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103fb67d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103fb67d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103fb67d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93c43e15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93c43e15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93c43e15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93c43e15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93c43e15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93c43e15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93c43e15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93c43e15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1a2ee191b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1a2ee191b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93c43e15e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93c43e15e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5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7.pn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5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Marketing Portfolio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Shazana Shamsul Bahar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1027525" y="589100"/>
            <a:ext cx="56400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Marketing</a:t>
            </a:r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47" y="572618"/>
            <a:ext cx="587050" cy="58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6500475" y="956228"/>
            <a:ext cx="2232000" cy="14160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Malaysia reports to have </a:t>
            </a:r>
            <a:r>
              <a:rPr lang="en" sz="800" b="1">
                <a:latin typeface="Nunito"/>
                <a:ea typeface="Nunito"/>
                <a:cs typeface="Nunito"/>
                <a:sym typeface="Nunito"/>
              </a:rPr>
              <a:t>one of the highest</a:t>
            </a:r>
            <a:r>
              <a:rPr lang="en" sz="800">
                <a:latin typeface="Nunito"/>
                <a:ea typeface="Nunito"/>
                <a:cs typeface="Nunito"/>
                <a:sym typeface="Nunito"/>
              </a:rPr>
              <a:t> open rate of email marketing behaviour than the average Asia’s statistics.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Open rate: 24.33%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CTR: 3.21%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Click-to-open rate: 13.2%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Unsubscribe rate: 0.14%</a:t>
            </a:r>
            <a:endParaRPr sz="8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Nunito"/>
                <a:ea typeface="Nunito"/>
                <a:cs typeface="Nunito"/>
                <a:sym typeface="Nunito"/>
              </a:rPr>
              <a:t>Spam rate: 0.01%</a:t>
            </a:r>
            <a:endParaRPr sz="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7123" y="783375"/>
            <a:ext cx="427112" cy="419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9200" y="1485250"/>
            <a:ext cx="1226254" cy="12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8871" y="1517325"/>
            <a:ext cx="1226254" cy="122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2"/>
          <p:cNvSpPr txBox="1"/>
          <p:nvPr/>
        </p:nvSpPr>
        <p:spPr>
          <a:xfrm>
            <a:off x="710075" y="2862025"/>
            <a:ext cx="1744500" cy="14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ONE TIME OFF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Seasonal greetings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Birthday EDMs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Promotions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New products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Holiday specials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3456000" y="2862025"/>
            <a:ext cx="2232000" cy="1679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AUTOMATIONS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Welcoming EDMs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Hot leads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Reminders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Re-orders 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Nurturing EDMs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Warm leads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Font typeface="Lato"/>
              <a:buChar char="-"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Cold leads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1027525" y="589100"/>
            <a:ext cx="56400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Email Marketing</a:t>
            </a:r>
            <a:endParaRPr/>
          </a:p>
        </p:txBody>
      </p:sp>
      <p:pic>
        <p:nvPicPr>
          <p:cNvPr id="219" name="Google Shape;2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47" y="572618"/>
            <a:ext cx="587050" cy="587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8825" y="926000"/>
            <a:ext cx="1905200" cy="412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5850" y="0"/>
            <a:ext cx="201265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773" y="1355925"/>
            <a:ext cx="2139300" cy="36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1997" y="1355925"/>
            <a:ext cx="1935907" cy="369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1983150" y="324575"/>
            <a:ext cx="5177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Malaysia’s Digital Landscape in 2020</a:t>
            </a:r>
            <a:endParaRPr sz="2300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9050" y="1501364"/>
            <a:ext cx="1155540" cy="115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367" y="1501377"/>
            <a:ext cx="1155540" cy="115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0659" y="1501377"/>
            <a:ext cx="1155540" cy="115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2572" y="1422250"/>
            <a:ext cx="1313802" cy="131379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/>
        </p:nvSpPr>
        <p:spPr>
          <a:xfrm>
            <a:off x="1212675" y="1023375"/>
            <a:ext cx="11268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TOTAL POPULATION</a:t>
            </a:r>
            <a:endParaRPr sz="9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068625" y="1023375"/>
            <a:ext cx="11268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MOBILE PHONE</a:t>
            </a:r>
            <a:endParaRPr sz="9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CONNECTIONS</a:t>
            </a:r>
            <a:endParaRPr sz="9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743738" y="1023375"/>
            <a:ext cx="11268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INTERNET</a:t>
            </a:r>
            <a:endParaRPr sz="9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USERS</a:t>
            </a:r>
            <a:endParaRPr sz="9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6493413" y="1023375"/>
            <a:ext cx="1126800" cy="3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ACTIVE SOCIAL</a:t>
            </a:r>
            <a:endParaRPr sz="9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MEDIA USERS</a:t>
            </a:r>
            <a:endParaRPr sz="9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114575" y="2736050"/>
            <a:ext cx="1429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32.16</a:t>
            </a:r>
            <a:endParaRPr sz="17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MILLION</a:t>
            </a:r>
            <a:endParaRPr sz="17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1149075" y="3398575"/>
            <a:ext cx="1360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URBANISATION: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76%</a:t>
            </a:r>
            <a:endParaRPr sz="16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2863525" y="2736050"/>
            <a:ext cx="1429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40.69</a:t>
            </a:r>
            <a:endParaRPr sz="17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MILLION</a:t>
            </a:r>
            <a:endParaRPr sz="17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898025" y="3398575"/>
            <a:ext cx="1360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vs. POPULATION: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127%</a:t>
            </a:r>
            <a:endParaRPr sz="16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4592250" y="2736050"/>
            <a:ext cx="1429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26.69</a:t>
            </a:r>
            <a:endParaRPr sz="17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MILLION</a:t>
            </a:r>
            <a:endParaRPr sz="17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4626750" y="3398575"/>
            <a:ext cx="1360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PENETRATION: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83%</a:t>
            </a:r>
            <a:endParaRPr sz="16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341925" y="2736050"/>
            <a:ext cx="1429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26.00</a:t>
            </a:r>
            <a:endParaRPr sz="17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MILLION</a:t>
            </a:r>
            <a:endParaRPr sz="17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6376425" y="3398575"/>
            <a:ext cx="13608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Nunito"/>
                <a:ea typeface="Nunito"/>
                <a:cs typeface="Nunito"/>
                <a:sym typeface="Nunito"/>
              </a:rPr>
              <a:t>PENETRATION:</a:t>
            </a:r>
            <a:endParaRPr sz="11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9563F"/>
                </a:solidFill>
                <a:latin typeface="Nunito"/>
                <a:ea typeface="Nunito"/>
                <a:cs typeface="Nunito"/>
                <a:sym typeface="Nunito"/>
              </a:rPr>
              <a:t>81%</a:t>
            </a:r>
            <a:endParaRPr sz="1600" b="1">
              <a:solidFill>
                <a:srgbClr val="D956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1027525" y="589100"/>
            <a:ext cx="47703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Management</a:t>
            </a:r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3">
            <a:alphaModFix/>
          </a:blip>
          <a:srcRect t="-26710" r="-26710"/>
          <a:stretch/>
        </p:blipFill>
        <p:spPr>
          <a:xfrm>
            <a:off x="473425" y="550650"/>
            <a:ext cx="55410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3250" y="1060825"/>
            <a:ext cx="5919249" cy="369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425" y="1982725"/>
            <a:ext cx="1801125" cy="18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4023150" y="4789500"/>
            <a:ext cx="3862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Lato"/>
                <a:ea typeface="Lato"/>
                <a:cs typeface="Lato"/>
                <a:sym typeface="Lato"/>
              </a:rPr>
              <a:t>SAMPLE OF SOCIAL MEDIA CONTENT CALENDAR</a:t>
            </a:r>
            <a:endParaRPr sz="11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1027525" y="589100"/>
            <a:ext cx="47703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Management</a:t>
            </a:r>
            <a:endParaRPr/>
          </a:p>
        </p:txBody>
      </p:sp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t="-26710" r="-26710"/>
          <a:stretch/>
        </p:blipFill>
        <p:spPr>
          <a:xfrm>
            <a:off x="473425" y="550650"/>
            <a:ext cx="55410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750" y="589100"/>
            <a:ext cx="874025" cy="8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534200" y="1343825"/>
            <a:ext cx="1837500" cy="3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EDUCATIONAL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075" y="1831950"/>
            <a:ext cx="1917928" cy="297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63300" y="1827025"/>
            <a:ext cx="1680062" cy="297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05125" y="1827025"/>
            <a:ext cx="1713295" cy="297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01550" y="1827025"/>
            <a:ext cx="1778618" cy="297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1027525" y="589100"/>
            <a:ext cx="47703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Management</a:t>
            </a:r>
            <a:endParaRPr/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t="-26710" r="-26710"/>
          <a:stretch/>
        </p:blipFill>
        <p:spPr>
          <a:xfrm>
            <a:off x="473425" y="550650"/>
            <a:ext cx="55410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750" y="589100"/>
            <a:ext cx="874025" cy="8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534200" y="1343825"/>
            <a:ext cx="1837500" cy="3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PROMOTIONS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50" y="1741200"/>
            <a:ext cx="1922775" cy="317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7001" y="1715749"/>
            <a:ext cx="1443701" cy="3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7350" y="1715750"/>
            <a:ext cx="1572550" cy="3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9099" y="1715750"/>
            <a:ext cx="1971156" cy="319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91824" y="1741200"/>
            <a:ext cx="1760182" cy="31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1027525" y="589100"/>
            <a:ext cx="47703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Management</a:t>
            </a: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 t="-26710" r="-26710"/>
          <a:stretch/>
        </p:blipFill>
        <p:spPr>
          <a:xfrm>
            <a:off x="473425" y="550650"/>
            <a:ext cx="55410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750" y="589100"/>
            <a:ext cx="874025" cy="8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8"/>
          <p:cNvSpPr txBox="1"/>
          <p:nvPr/>
        </p:nvSpPr>
        <p:spPr>
          <a:xfrm>
            <a:off x="534200" y="1343825"/>
            <a:ext cx="1837500" cy="3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GREETINGS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5925" y="1816697"/>
            <a:ext cx="2141042" cy="31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7125" y="1816700"/>
            <a:ext cx="2430902" cy="31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9625" y="1816700"/>
            <a:ext cx="2161295" cy="31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027525" y="589100"/>
            <a:ext cx="47703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Media Management</a:t>
            </a:r>
            <a:endParaRPr/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 t="-26710" r="-26710"/>
          <a:stretch/>
        </p:blipFill>
        <p:spPr>
          <a:xfrm>
            <a:off x="473425" y="550650"/>
            <a:ext cx="554100" cy="5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750" y="589100"/>
            <a:ext cx="874025" cy="8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534200" y="1343825"/>
            <a:ext cx="1837500" cy="3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TESTIMONIALS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7675" y="1850225"/>
            <a:ext cx="2261171" cy="31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36325" y="1850225"/>
            <a:ext cx="1570438" cy="314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9625" y="886025"/>
            <a:ext cx="1945125" cy="407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850225"/>
            <a:ext cx="2025593" cy="31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1027525" y="589100"/>
            <a:ext cx="56400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Ads</a:t>
            </a:r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575" y="636800"/>
            <a:ext cx="458700" cy="4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4162" y="1383599"/>
            <a:ext cx="4025048" cy="80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4449" y="2321656"/>
            <a:ext cx="4030741" cy="802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56493" y="4111486"/>
            <a:ext cx="4007969" cy="745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6271" y="3254034"/>
            <a:ext cx="3979503" cy="75719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0"/>
          <p:cNvSpPr/>
          <p:nvPr/>
        </p:nvSpPr>
        <p:spPr>
          <a:xfrm>
            <a:off x="1959250" y="1378700"/>
            <a:ext cx="3908100" cy="808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524966">
            <a:off x="6039634" y="1582483"/>
            <a:ext cx="400929" cy="40092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6587250" y="1569825"/>
            <a:ext cx="2061900" cy="369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Ad group: Brand (Fatberry)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1959250" y="2293100"/>
            <a:ext cx="3908100" cy="8085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524966">
            <a:off x="6039634" y="2496883"/>
            <a:ext cx="400929" cy="40092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6587250" y="2484225"/>
            <a:ext cx="2061900" cy="369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Ad group: Competitors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1959250" y="3202675"/>
            <a:ext cx="3908100" cy="17787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524966">
            <a:off x="6039634" y="3868483"/>
            <a:ext cx="400929" cy="40092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6587250" y="3855825"/>
            <a:ext cx="2061900" cy="5541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ato"/>
                <a:ea typeface="Lato"/>
                <a:cs typeface="Lato"/>
                <a:sym typeface="Lato"/>
              </a:rPr>
              <a:t>Ad group: Product category (road tax)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9">
            <a:alphaModFix/>
          </a:blip>
          <a:srcRect l="17132" t="8483" r="17995" b="8099"/>
          <a:stretch/>
        </p:blipFill>
        <p:spPr>
          <a:xfrm>
            <a:off x="352500" y="2430250"/>
            <a:ext cx="1280448" cy="124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 txBox="1"/>
          <p:nvPr/>
        </p:nvSpPr>
        <p:spPr>
          <a:xfrm>
            <a:off x="2995300" y="741500"/>
            <a:ext cx="2389200" cy="35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Search Engine Marketing (SEM)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027525" y="589100"/>
            <a:ext cx="5640000" cy="5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Marketing Objectives</a:t>
            </a: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25" y="416500"/>
            <a:ext cx="726700" cy="72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1"/>
          <p:cNvGrpSpPr/>
          <p:nvPr/>
        </p:nvGrpSpPr>
        <p:grpSpPr>
          <a:xfrm>
            <a:off x="5607110" y="1506363"/>
            <a:ext cx="2941412" cy="3099218"/>
            <a:chOff x="5632317" y="1189775"/>
            <a:chExt cx="3305700" cy="3483050"/>
          </a:xfrm>
        </p:grpSpPr>
        <p:sp>
          <p:nvSpPr>
            <p:cNvPr id="194" name="Google Shape;194;p21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307B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Conversions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Conversions</a:t>
              </a:r>
              <a:endPara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Catalog Sales</a:t>
              </a:r>
              <a:endPara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Store Traffic (physical)</a:t>
              </a:r>
              <a:endPara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p21"/>
          <p:cNvGrpSpPr/>
          <p:nvPr/>
        </p:nvGrpSpPr>
        <p:grpSpPr>
          <a:xfrm>
            <a:off x="595475" y="1506554"/>
            <a:ext cx="3156032" cy="3099027"/>
            <a:chOff x="0" y="1189989"/>
            <a:chExt cx="3546900" cy="3482836"/>
          </a:xfrm>
        </p:grpSpPr>
        <p:sp>
          <p:nvSpPr>
            <p:cNvPr id="197" name="Google Shape;197;p21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Awareness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21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78D8"/>
                </a:buClr>
                <a:buSzPts val="1200"/>
                <a:buFont typeface="Roboto"/>
                <a:buChar char="●"/>
              </a:pPr>
              <a:r>
                <a:rPr lang="en" sz="1200" b="1">
                  <a:solidFill>
                    <a:srgbClr val="3C78D8"/>
                  </a:solidFill>
                  <a:latin typeface="Roboto"/>
                  <a:ea typeface="Roboto"/>
                  <a:cs typeface="Roboto"/>
                  <a:sym typeface="Roboto"/>
                </a:rPr>
                <a:t>Brand Awareness</a:t>
              </a:r>
              <a:endParaRPr sz="1200" b="1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C78D8"/>
                </a:buClr>
                <a:buSzPts val="1200"/>
                <a:buFont typeface="Roboto"/>
                <a:buChar char="●"/>
              </a:pPr>
              <a:r>
                <a:rPr lang="en" sz="1200" b="1">
                  <a:solidFill>
                    <a:srgbClr val="3C78D8"/>
                  </a:solidFill>
                  <a:latin typeface="Roboto"/>
                  <a:ea typeface="Roboto"/>
                  <a:cs typeface="Roboto"/>
                  <a:sym typeface="Roboto"/>
                </a:rPr>
                <a:t>Reach</a:t>
              </a:r>
              <a:endParaRPr sz="1200" b="1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Google Shape;199;p21"/>
          <p:cNvGrpSpPr/>
          <p:nvPr/>
        </p:nvGrpSpPr>
        <p:grpSpPr>
          <a:xfrm>
            <a:off x="3215228" y="1506363"/>
            <a:ext cx="2941412" cy="3099218"/>
            <a:chOff x="2944204" y="1189775"/>
            <a:chExt cx="3305700" cy="3483050"/>
          </a:xfrm>
        </p:grpSpPr>
        <p:sp>
          <p:nvSpPr>
            <p:cNvPr id="200" name="Google Shape;200;p21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Consideration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21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86E8"/>
                </a:buClr>
                <a:buSzPts val="1200"/>
                <a:buFont typeface="Roboto"/>
                <a:buChar char="●"/>
              </a:pPr>
              <a:r>
                <a:rPr lang="en" sz="1200" b="1">
                  <a:solidFill>
                    <a:srgbClr val="4A86E8"/>
                  </a:solidFill>
                  <a:latin typeface="Roboto"/>
                  <a:ea typeface="Roboto"/>
                  <a:cs typeface="Roboto"/>
                  <a:sym typeface="Roboto"/>
                </a:rPr>
                <a:t>Website Traffic</a:t>
              </a:r>
              <a:endParaRPr sz="12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86E8"/>
                </a:buClr>
                <a:buSzPts val="1200"/>
                <a:buFont typeface="Roboto"/>
                <a:buChar char="●"/>
              </a:pPr>
              <a:r>
                <a:rPr lang="en" sz="1200" b="1">
                  <a:solidFill>
                    <a:srgbClr val="4A86E8"/>
                  </a:solidFill>
                  <a:latin typeface="Roboto"/>
                  <a:ea typeface="Roboto"/>
                  <a:cs typeface="Roboto"/>
                  <a:sym typeface="Roboto"/>
                </a:rPr>
                <a:t>Engagement</a:t>
              </a:r>
              <a:endParaRPr sz="12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App Installs</a:t>
              </a:r>
              <a:endPara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86E8"/>
                </a:buClr>
                <a:buSzPts val="1200"/>
                <a:buFont typeface="Roboto"/>
                <a:buChar char="●"/>
              </a:pPr>
              <a:r>
                <a:rPr lang="en" sz="1200" b="1">
                  <a:solidFill>
                    <a:srgbClr val="4A86E8"/>
                  </a:solidFill>
                  <a:latin typeface="Roboto"/>
                  <a:ea typeface="Roboto"/>
                  <a:cs typeface="Roboto"/>
                  <a:sym typeface="Roboto"/>
                </a:rPr>
                <a:t>Video Views</a:t>
              </a:r>
              <a:endParaRPr sz="12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86E8"/>
                </a:buClr>
                <a:buSzPts val="1200"/>
                <a:buFont typeface="Roboto"/>
                <a:buChar char="●"/>
              </a:pPr>
              <a:r>
                <a:rPr lang="en" sz="1200" b="1">
                  <a:solidFill>
                    <a:srgbClr val="4A86E8"/>
                  </a:solidFill>
                  <a:latin typeface="Roboto"/>
                  <a:ea typeface="Roboto"/>
                  <a:cs typeface="Roboto"/>
                  <a:sym typeface="Roboto"/>
                </a:rPr>
                <a:t>Lead Generation</a:t>
              </a:r>
              <a:endParaRPr sz="12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A86E8"/>
                </a:buClr>
                <a:buSzPts val="1200"/>
                <a:buFont typeface="Roboto"/>
                <a:buChar char="●"/>
              </a:pPr>
              <a:r>
                <a:rPr lang="en" sz="1200" b="1">
                  <a:solidFill>
                    <a:srgbClr val="4A86E8"/>
                  </a:solidFill>
                  <a:latin typeface="Roboto"/>
                  <a:ea typeface="Roboto"/>
                  <a:cs typeface="Roboto"/>
                  <a:sym typeface="Roboto"/>
                </a:rPr>
                <a:t>Messages </a:t>
              </a:r>
              <a:endParaRPr sz="1200" b="1">
                <a:solidFill>
                  <a:srgbClr val="4A86E8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On-screen Show (16:9)</PresentationFormat>
  <Paragraphs>84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Lato</vt:lpstr>
      <vt:lpstr>Nunito</vt:lpstr>
      <vt:lpstr>Raleway</vt:lpstr>
      <vt:lpstr>Arial</vt:lpstr>
      <vt:lpstr>Roboto</vt:lpstr>
      <vt:lpstr>Streamline</vt:lpstr>
      <vt:lpstr>Digital Marketing Portfolio</vt:lpstr>
      <vt:lpstr>PowerPoint Presentation</vt:lpstr>
      <vt:lpstr>Social Media Management</vt:lpstr>
      <vt:lpstr>Social Media Management</vt:lpstr>
      <vt:lpstr>Social Media Management</vt:lpstr>
      <vt:lpstr>Social Media Management</vt:lpstr>
      <vt:lpstr>Social Media Management</vt:lpstr>
      <vt:lpstr>Google Ads</vt:lpstr>
      <vt:lpstr>Digital Marketing Objectives</vt:lpstr>
      <vt:lpstr>Email Marketing</vt:lpstr>
      <vt:lpstr>Email Marketing</vt:lpstr>
      <vt:lpstr>The End. 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Portfolio</dc:title>
  <dc:creator>Norliza Ahmad</dc:creator>
  <cp:lastModifiedBy>Norliza Ahmad</cp:lastModifiedBy>
  <cp:revision>1</cp:revision>
  <dcterms:modified xsi:type="dcterms:W3CDTF">2021-09-02T01:13:47Z</dcterms:modified>
</cp:coreProperties>
</file>